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147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FF07436-8BE2-73DF-83FB-4E5981C1F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34881D-E6B7-EE37-5333-F93FD6D777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31BC0-5918-4607-9DB9-82E8B1D1322A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07D46-2CE0-CA45-7561-FFF3909A9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D2EF75-40E2-0E2E-3F8E-4DA55DB0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8AEAB-6EBD-4925-A57B-AAE58C350D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320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D3106-E88C-4195-ADD0-6B529D0338F9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D90C3-FAAC-4403-BC3D-EFF4030DDD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24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D90C3-FAAC-4403-BC3D-EFF4030DDDD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87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02F9B-5680-A4B9-D86E-57420A153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939CE5-24B3-6DA2-61A1-30E230DA1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CB720D-CA74-A917-6B93-87C54B63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39F5-2887-4491-ACD1-2B776A596912}" type="datetimeFigureOut">
              <a:rPr lang="es-ES" smtClean="0"/>
              <a:t>25/02/2026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49B7C-AFCB-6669-E60C-022DB09E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D73DA2-730D-0E69-4F21-FFB2F511A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7226-B3E9-45F0-901F-1CC5453DF3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33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099" y="673734"/>
            <a:ext cx="12079605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hyperlink" Target="http://www.csosas.co/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>
            <a:extLst>
              <a:ext uri="{FF2B5EF4-FFF2-40B4-BE49-F238E27FC236}">
                <a16:creationId xmlns:a16="http://schemas.microsoft.com/office/drawing/2014/main" id="{76F3A8EE-CCD6-38C2-3D93-3FD639E00DD6}"/>
              </a:ext>
            </a:extLst>
          </p:cNvPr>
          <p:cNvSpPr/>
          <p:nvPr/>
        </p:nvSpPr>
        <p:spPr>
          <a:xfrm>
            <a:off x="-2" y="-1473"/>
            <a:ext cx="12192001" cy="624393"/>
          </a:xfrm>
          <a:prstGeom prst="rect">
            <a:avLst/>
          </a:prstGeom>
          <a:solidFill>
            <a:srgbClr val="90FF09"/>
          </a:solidFill>
          <a:ln>
            <a:solidFill>
              <a:srgbClr val="669900"/>
            </a:solidFill>
          </a:ln>
        </p:spPr>
        <p:txBody>
          <a:bodyPr wrap="square" lIns="69714" tIns="34857" rIns="69714" bIns="34857" anchor="ctr">
            <a:spAutoFit/>
          </a:bodyPr>
          <a:lstStyle/>
          <a:p>
            <a:pPr algn="ctr"/>
            <a:r>
              <a:rPr lang="es-CO" sz="3600" b="1" dirty="0">
                <a:solidFill>
                  <a:srgbClr val="CAF278">
                    <a:lumMod val="10000"/>
                  </a:srgbClr>
                </a:solidFill>
                <a:latin typeface="Arial" pitchFamily="34" charset="0"/>
                <a:cs typeface="Arial" pitchFamily="34" charset="0"/>
              </a:rPr>
              <a:t>     LA CONCESIÓN SABANA DE OCCIDENTE S.A.S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705981-8421-F841-4DC0-D45C87E0D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78" y="0"/>
            <a:ext cx="702546" cy="623226"/>
          </a:xfrm>
          <a:prstGeom prst="rect">
            <a:avLst/>
          </a:prstGeom>
        </p:spPr>
      </p:pic>
      <p:sp>
        <p:nvSpPr>
          <p:cNvPr id="9" name="object 11">
            <a:extLst>
              <a:ext uri="{FF2B5EF4-FFF2-40B4-BE49-F238E27FC236}">
                <a16:creationId xmlns:a16="http://schemas.microsoft.com/office/drawing/2014/main" id="{145209EE-0953-ACA9-AE18-7734299C2111}"/>
              </a:ext>
            </a:extLst>
          </p:cNvPr>
          <p:cNvSpPr/>
          <p:nvPr/>
        </p:nvSpPr>
        <p:spPr>
          <a:xfrm>
            <a:off x="0" y="5633918"/>
            <a:ext cx="12192000" cy="271157"/>
          </a:xfrm>
          <a:custGeom>
            <a:avLst/>
            <a:gdLst/>
            <a:ahLst/>
            <a:cxnLst/>
            <a:rect l="l" t="t" r="r" b="b"/>
            <a:pathLst>
              <a:path w="12192000" h="426720">
                <a:moveTo>
                  <a:pt x="12192000" y="0"/>
                </a:moveTo>
                <a:lnTo>
                  <a:pt x="0" y="0"/>
                </a:lnTo>
                <a:lnTo>
                  <a:pt x="0" y="426719"/>
                </a:lnTo>
                <a:lnTo>
                  <a:pt x="12192000" y="426719"/>
                </a:lnTo>
                <a:lnTo>
                  <a:pt x="12192000" y="0"/>
                </a:lnTo>
                <a:close/>
              </a:path>
            </a:pathLst>
          </a:custGeom>
          <a:solidFill>
            <a:srgbClr val="90FF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F0F2F4E8-F893-DF48-8917-DA32EC3131B4}"/>
              </a:ext>
            </a:extLst>
          </p:cNvPr>
          <p:cNvSpPr txBox="1"/>
          <p:nvPr/>
        </p:nvSpPr>
        <p:spPr>
          <a:xfrm>
            <a:off x="533400" y="5624585"/>
            <a:ext cx="11658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dirty="0">
                <a:latin typeface="Comic Sans MS"/>
                <a:cs typeface="Comic Sans MS"/>
              </a:rPr>
              <a:t>Agradecemos su comprensión mientras se adelantan las acciones necesarias para la seguridad de todos</a:t>
            </a:r>
            <a:r>
              <a:rPr sz="1800" spc="-10" dirty="0">
                <a:latin typeface="Comic Sans MS"/>
                <a:cs typeface="Comic Sans MS"/>
              </a:rPr>
              <a:t>.</a:t>
            </a:r>
            <a:endParaRPr sz="1800" dirty="0">
              <a:latin typeface="Comic Sans MS"/>
              <a:cs typeface="Comic Sans MS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CDF5710E-5547-CE7B-10BD-CD65183C5975}"/>
              </a:ext>
            </a:extLst>
          </p:cNvPr>
          <p:cNvSpPr txBox="1"/>
          <p:nvPr/>
        </p:nvSpPr>
        <p:spPr>
          <a:xfrm>
            <a:off x="243139" y="5904719"/>
            <a:ext cx="31857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Km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10+600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Costado</a:t>
            </a:r>
            <a:r>
              <a:rPr sz="1200" spc="-20" dirty="0">
                <a:latin typeface="Arial MT"/>
                <a:cs typeface="Arial MT"/>
              </a:rPr>
              <a:t> Sur,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Tenjo</a:t>
            </a:r>
            <a:endParaRPr sz="1200" dirty="0">
              <a:latin typeface="Arial MT"/>
              <a:cs typeface="Arial MT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Líneas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atención: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PBX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031-5939260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#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508 </a:t>
            </a:r>
            <a:r>
              <a:rPr sz="1200" dirty="0">
                <a:latin typeface="Arial MT"/>
                <a:cs typeface="Arial MT"/>
              </a:rPr>
              <a:t>3102613190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–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3185577768</a:t>
            </a:r>
            <a:endParaRPr sz="1200" dirty="0">
              <a:latin typeface="Arial MT"/>
              <a:cs typeface="Arial MT"/>
            </a:endParaRPr>
          </a:p>
          <a:p>
            <a:pPr marL="657225" marR="647065" algn="ctr">
              <a:lnSpc>
                <a:spcPct val="100000"/>
              </a:lnSpc>
            </a:pPr>
            <a:r>
              <a:rPr sz="1200" spc="-10" dirty="0">
                <a:latin typeface="Arial MT"/>
                <a:cs typeface="Arial MT"/>
              </a:rPr>
              <a:t>Twitter: @concesionsabana https:/</a:t>
            </a:r>
            <a:r>
              <a:rPr sz="1200" spc="-10" dirty="0">
                <a:latin typeface="Arial MT"/>
                <a:cs typeface="Arial MT"/>
                <a:hlinkClick r:id="rId4"/>
              </a:rPr>
              <a:t>/www.csosas.co</a:t>
            </a:r>
            <a:endParaRPr sz="1200" dirty="0">
              <a:latin typeface="Arial MT"/>
              <a:cs typeface="Arial MT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A34BE6AF-B7F3-815E-C94A-3B10F2B2BD9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34215" y="6123950"/>
            <a:ext cx="1584214" cy="583197"/>
          </a:xfrm>
          <a:prstGeom prst="rect">
            <a:avLst/>
          </a:prstGeom>
        </p:spPr>
      </p:pic>
      <p:pic>
        <p:nvPicPr>
          <p:cNvPr id="13" name="object 6">
            <a:extLst>
              <a:ext uri="{FF2B5EF4-FFF2-40B4-BE49-F238E27FC236}">
                <a16:creationId xmlns:a16="http://schemas.microsoft.com/office/drawing/2014/main" id="{C5283AF1-6F1B-23FF-C3CA-91D1EDA96AB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93113" y="6243211"/>
            <a:ext cx="1764441" cy="418541"/>
          </a:xfrm>
          <a:prstGeom prst="rect">
            <a:avLst/>
          </a:prstGeom>
        </p:spPr>
      </p:pic>
      <p:pic>
        <p:nvPicPr>
          <p:cNvPr id="14" name="object 7">
            <a:extLst>
              <a:ext uri="{FF2B5EF4-FFF2-40B4-BE49-F238E27FC236}">
                <a16:creationId xmlns:a16="http://schemas.microsoft.com/office/drawing/2014/main" id="{BCD50852-E99B-340C-AFB5-B28E19B678B8}"/>
              </a:ext>
            </a:extLst>
          </p:cNvPr>
          <p:cNvPicPr/>
          <p:nvPr/>
        </p:nvPicPr>
        <p:blipFill>
          <a:blip r:embed="rId7" cstate="print"/>
          <a:srcRect b="11289"/>
          <a:stretch>
            <a:fillRect/>
          </a:stretch>
        </p:blipFill>
        <p:spPr>
          <a:xfrm>
            <a:off x="9857318" y="6010042"/>
            <a:ext cx="545431" cy="81101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2A22996-1F5D-3B9F-B0F3-6D3ACC59539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2501"/>
          <a:stretch>
            <a:fillRect/>
          </a:stretch>
        </p:blipFill>
        <p:spPr>
          <a:xfrm>
            <a:off x="5999955" y="6041365"/>
            <a:ext cx="1293395" cy="68309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38D1391-AAA8-3E2D-2F7C-42CBB15CF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784" y="5906487"/>
            <a:ext cx="1057419" cy="93803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3F2489E9-A3B6-6494-D018-A1DE2F8E4CA7}"/>
              </a:ext>
            </a:extLst>
          </p:cNvPr>
          <p:cNvSpPr txBox="1">
            <a:spLocks/>
          </p:cNvSpPr>
          <p:nvPr/>
        </p:nvSpPr>
        <p:spPr>
          <a:xfrm>
            <a:off x="152399" y="637425"/>
            <a:ext cx="12039600" cy="483209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 algn="ctr">
              <a:defRPr sz="6000" b="0" i="0">
                <a:solidFill>
                  <a:schemeClr val="tx1"/>
                </a:solidFill>
                <a:latin typeface="Arial MT"/>
                <a:ea typeface="+mj-ea"/>
                <a:cs typeface="Arial MT"/>
              </a:defRPr>
            </a:lvl1pPr>
          </a:lstStyle>
          <a:p>
            <a:r>
              <a:rPr lang="es-ES" sz="1500" dirty="0"/>
              <a:t>Informa a la comunidad y a los usuarios de la vía Bogotá – Villeta, Ruta Nacional 50 – Tramo 08, que en el K41+350 C/N (PR103+650)- Sector Restaurante Chanchería, jurisdicción del Municipio de San Francisco , como consecuencia de las fuertes precipitaciones registradas en las últimas horas, se presentó movimiento en masa en la ladera contigua a la calzada Norte. En atención a lo anterior, se adoptan las siguientes medidas operativas: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500" b="1" u="sng" dirty="0"/>
              <a:t>Cierre total de la calzada norte (ambos carriles).</a:t>
            </a:r>
            <a:br>
              <a:rPr lang="es-ES" sz="1500" b="1" u="sng" dirty="0"/>
            </a:br>
            <a:r>
              <a:rPr lang="es-ES" sz="1500" b="1" u="sng" dirty="0"/>
              <a:t>* Habilitación de la calzada sur en operación bidireccional.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b="1" u="sng" dirty="0"/>
          </a:p>
          <a:p>
            <a:br>
              <a:rPr lang="es-ES" sz="1500" b="1" u="sng" dirty="0"/>
            </a:br>
            <a:endParaRPr lang="es-ES" sz="1500" dirty="0"/>
          </a:p>
          <a:p>
            <a:endParaRPr lang="es-ES" sz="1500" dirty="0"/>
          </a:p>
          <a:p>
            <a:endParaRPr lang="es-ES" sz="1500" dirty="0"/>
          </a:p>
          <a:p>
            <a:endParaRPr lang="es-ES" sz="1500" dirty="0"/>
          </a:p>
          <a:p>
            <a:br>
              <a:rPr lang="es-ES" sz="1500" dirty="0"/>
            </a:br>
            <a:br>
              <a:rPr lang="es-ES" sz="1500" dirty="0"/>
            </a:br>
            <a:br>
              <a:rPr lang="es-ES" sz="1500" dirty="0"/>
            </a:br>
            <a:endParaRPr lang="es-ES" sz="1500" dirty="0"/>
          </a:p>
          <a:p>
            <a:br>
              <a:rPr lang="es-ES" sz="1500" b="1" dirty="0"/>
            </a:br>
            <a:endParaRPr lang="es-ES" sz="1500" b="1" dirty="0"/>
          </a:p>
          <a:p>
            <a:r>
              <a:rPr lang="es-ES" sz="1400" b="1" u="sng" dirty="0"/>
              <a:t>Recomendamos a los usuarios transitar con precaución, respetar la señalización vial, cumplir los límites de velocidad establecidos en la zona de obra y </a:t>
            </a:r>
            <a:r>
              <a:rPr lang="es-ES" sz="1500" b="1" u="sng" dirty="0"/>
              <a:t>atender las indicaciones del personal autorizado en el corredor vial.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936660-DE03-E1B0-10D3-41CB7F7AD4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0595" y="2148567"/>
            <a:ext cx="3722147" cy="2791610"/>
          </a:xfrm>
          <a:prstGeom prst="rect">
            <a:avLst/>
          </a:prstGeom>
        </p:spPr>
      </p:pic>
      <p:pic>
        <p:nvPicPr>
          <p:cNvPr id="8" name="Imagen 7" descr="Una calle de tierra&#10;&#10;El contenido generado por IA puede ser incorrecto.">
            <a:extLst>
              <a:ext uri="{FF2B5EF4-FFF2-40B4-BE49-F238E27FC236}">
                <a16:creationId xmlns:a16="http://schemas.microsoft.com/office/drawing/2014/main" id="{16E15D35-B15E-7CDF-8D06-F56B55D2B9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52" y="2148567"/>
            <a:ext cx="3722148" cy="279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8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200</Words>
  <Application>Microsoft Office PowerPoint</Application>
  <PresentationFormat>Panorámica</PresentationFormat>
  <Paragraphs>17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Aptos</vt:lpstr>
      <vt:lpstr>Arial</vt:lpstr>
      <vt:lpstr>Arial MT</vt:lpstr>
      <vt:lpstr>Calibri</vt:lpstr>
      <vt:lpstr>Comic Sans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 Margarita Triviño Cruz</dc:creator>
  <cp:lastModifiedBy>Lina Maria Nossa</cp:lastModifiedBy>
  <cp:revision>16</cp:revision>
  <dcterms:created xsi:type="dcterms:W3CDTF">2025-08-11T22:53:31Z</dcterms:created>
  <dcterms:modified xsi:type="dcterms:W3CDTF">2026-02-25T19:35:50Z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2025-05-08T00:00:00Z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2025-08-11T00:00:00Z</vt:filetime>
  </property>
  <property fmtid="{D5CDD505-2E9C-101B-9397-08002B2CF9AE}" pid="5" name="Producer">
    <vt:lpwstr>Microsoft® PowerPoint® 2021</vt:lpwstr>
  </property>
</Properties>
</file>